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4" r:id="rId4"/>
  </p:sldMasterIdLst>
  <p:notesMasterIdLst>
    <p:notesMasterId r:id="rId15"/>
  </p:notesMasterIdLst>
  <p:handoutMasterIdLst>
    <p:handoutMasterId r:id="rId16"/>
  </p:handoutMasterIdLst>
  <p:sldIdLst>
    <p:sldId id="271" r:id="rId5"/>
    <p:sldId id="3743" r:id="rId6"/>
    <p:sldId id="3810" r:id="rId7"/>
    <p:sldId id="3811" r:id="rId8"/>
    <p:sldId id="3812" r:id="rId9"/>
    <p:sldId id="3813" r:id="rId10"/>
    <p:sldId id="3814" r:id="rId11"/>
    <p:sldId id="3815" r:id="rId12"/>
    <p:sldId id="3816" r:id="rId13"/>
    <p:sldId id="3817" r:id="rId14"/>
  </p:sldIdLst>
  <p:sldSz cx="12436475" cy="6994525"/>
  <p:notesSz cx="6858000" cy="9144000"/>
  <p:custDataLst>
    <p:tags r:id="rId17"/>
  </p:custDataLst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alkIn" id="{0F194CA5-335B-4DD0-9814-D3878D9551B5}">
          <p14:sldIdLst>
            <p14:sldId id="271"/>
            <p14:sldId id="3743"/>
          </p14:sldIdLst>
        </p14:section>
        <p14:section name="Intro" id="{2CC52222-EEFB-42B6-90E5-8E2490915D26}">
          <p14:sldIdLst>
            <p14:sldId id="3810"/>
            <p14:sldId id="3811"/>
            <p14:sldId id="3812"/>
            <p14:sldId id="3813"/>
            <p14:sldId id="3814"/>
            <p14:sldId id="3815"/>
            <p14:sldId id="3816"/>
            <p14:sldId id="3817"/>
          </p14:sldIdLst>
        </p14:section>
        <p14:section name="Resources" id="{70880312-720E-4407-89FB-6858A2EF484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yne Meyer" initials="WM" lastIdx="4" clrIdx="0"/>
  <p:cmAuthor id="2" name="Nicolette Sharp (Prime 8)" initials="NS(8" lastIdx="4" clrIdx="1"/>
  <p:cmAuthor id="3" name="Sam Guckenheimer" initials="SG" lastIdx="2" clrIdx="2">
    <p:extLst>
      <p:ext uri="{19B8F6BF-5375-455C-9EA6-DF929625EA0E}">
        <p15:presenceInfo xmlns:p15="http://schemas.microsoft.com/office/powerpoint/2012/main" userId="S::samgu@microsoft.com::15ff1f82-b3d1-450b-8bfc-848e5572c8a8" providerId="AD"/>
      </p:ext>
    </p:extLst>
  </p:cmAuthor>
  <p:cmAuthor id="4" name="JUAN MANUEL RAFAEL FABIAN" initials="JMRF" lastIdx="1" clrIdx="3">
    <p:extLst>
      <p:ext uri="{19B8F6BF-5375-455C-9EA6-DF929625EA0E}">
        <p15:presenceInfo xmlns:p15="http://schemas.microsoft.com/office/powerpoint/2012/main" userId="dcb976eb587543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0078D7"/>
    <a:srgbClr val="2560E0"/>
    <a:srgbClr val="CB2E6D"/>
    <a:srgbClr val="854CC7"/>
    <a:srgbClr val="D83B01"/>
    <a:srgbClr val="00B294"/>
    <a:srgbClr val="505050"/>
    <a:srgbClr val="797979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EF8D3D-2A27-CA42-AEB3-24D8745736AA}" v="67" dt="2024-08-25T23:51:35.3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/>
    <p:restoredTop sz="83808" autoAdjust="0"/>
  </p:normalViewPr>
  <p:slideViewPr>
    <p:cSldViewPr snapToGrid="0">
      <p:cViewPr varScale="1">
        <p:scale>
          <a:sx n="110" d="100"/>
          <a:sy n="110" d="100"/>
        </p:scale>
        <p:origin x="10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4DFFC-B4E7-AD45-ACE5-CDFAB404B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C4A65-5704-E546-A247-3E2210C03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0920-92A4-224B-9AE0-2C8C93DBE13A}" type="datetimeFigureOut">
              <a:rPr lang="en-US" smtClean="0"/>
              <a:t>9/1/24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685E3-1FEC-754E-BA37-188D6CA3E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ADD2A-87F8-4D4B-B9A4-FF48626831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27475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F1726-3F9B-AA43-AF69-3C84FCFF34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6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68BF023B-10D3-4BAF-A407-4B4ABDDCF7DA}" type="datetimeFigureOut">
              <a:rPr lang="en-US" smtClean="0"/>
              <a:t>9/1/24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D7B9D4F-5F19-438C-92E8-037C6AE8F87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17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48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33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64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99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36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1 Minuto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67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1 Minuto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05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1 Minuto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36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9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6845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6845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6844"/>
            <a:ext cx="3703320" cy="266380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772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63014818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7138"/>
          </a:xfr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71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4293240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7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896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15603230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8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3684220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835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1729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106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88483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186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453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58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7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tx1"/>
                  </a:solidFill>
                </a:rPr>
                <a:t>© Microsoft Corporation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08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5024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488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4287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74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795403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6CB2-3771-4ADD-A627-914030C613EC}" type="datetimeFigureOut">
              <a:rPr lang="es-AR" smtClean="0"/>
              <a:pPr/>
              <a:t>1/9/24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580994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684673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6102350" y="1203325"/>
            <a:ext cx="5895975" cy="3831241"/>
          </a:xfrm>
        </p:spPr>
        <p:txBody>
          <a:bodyPr anchor="ctr">
            <a:noAutofit/>
          </a:bodyPr>
          <a:lstStyle>
            <a:lvl1pPr algn="ctr">
              <a:defRPr sz="1800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67645"/>
            <a:ext cx="5241206" cy="2624741"/>
          </a:xfrm>
        </p:spPr>
        <p:txBody>
          <a:bodyPr wrap="square"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0" i="0">
                <a:solidFill>
                  <a:srgbClr val="000000"/>
                </a:solidFill>
                <a:latin typeface="+mn-lt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273072478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6" y="257117"/>
            <a:ext cx="2009666" cy="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Azure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6A775-9A41-46BA-A0F5-6200093FC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657790"/>
            <a:ext cx="4975275" cy="4270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6" y="2170631"/>
            <a:ext cx="7627938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88" y="2590884"/>
            <a:ext cx="7169406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988" y="4429278"/>
            <a:ext cx="623032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1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08238" y="1212963"/>
            <a:ext cx="3694112" cy="463437"/>
          </a:xfrm>
        </p:spPr>
        <p:txBody>
          <a:bodyPr lIns="0" tIns="0" rIns="0" bIns="0"/>
          <a:lstStyle>
            <a:lvl1pPr>
              <a:defRPr sz="1800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08238" y="1679250"/>
            <a:ext cx="3694112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spc="0" baseline="0">
                <a:solidFill>
                  <a:schemeClr val="tx2"/>
                </a:solidFill>
                <a:latin typeface="+mn-lt"/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35204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19237159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143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lvl2pPr>
            <a:lvl3pPr marL="7429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15387505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664490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7079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9342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9342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9343"/>
            <a:ext cx="3703320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79855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26488" y="3280851"/>
            <a:ext cx="6994525" cy="43282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5" y="228573"/>
            <a:ext cx="11563350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88" y="1132205"/>
            <a:ext cx="11563350" cy="2072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951596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5" r:id="rId2"/>
    <p:sldLayoutId id="2147483896" r:id="rId3"/>
    <p:sldLayoutId id="2147483884" r:id="rId4"/>
    <p:sldLayoutId id="2147483868" r:id="rId5"/>
    <p:sldLayoutId id="2147483869" r:id="rId6"/>
    <p:sldLayoutId id="2147483885" r:id="rId7"/>
    <p:sldLayoutId id="2147483871" r:id="rId8"/>
    <p:sldLayoutId id="2147483886" r:id="rId9"/>
    <p:sldLayoutId id="2147483887" r:id="rId10"/>
    <p:sldLayoutId id="2147483888" r:id="rId11"/>
    <p:sldLayoutId id="2147483889" r:id="rId12"/>
    <p:sldLayoutId id="2147483873" r:id="rId13"/>
    <p:sldLayoutId id="2147483890" r:id="rId14"/>
    <p:sldLayoutId id="2147483891" r:id="rId15"/>
    <p:sldLayoutId id="2147483878" r:id="rId16"/>
    <p:sldLayoutId id="2147483892" r:id="rId17"/>
    <p:sldLayoutId id="2147483879" r:id="rId18"/>
    <p:sldLayoutId id="2147483880" r:id="rId19"/>
    <p:sldLayoutId id="2147483881" r:id="rId20"/>
    <p:sldLayoutId id="2147483883" r:id="rId21"/>
    <p:sldLayoutId id="2147483882" r:id="rId22"/>
    <p:sldLayoutId id="2147483903" r:id="rId23"/>
    <p:sldLayoutId id="2147483904" r:id="rId24"/>
    <p:sldLayoutId id="2147483905" r:id="rId25"/>
    <p:sldLayoutId id="2147483906" r:id="rId26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www.freepik.es/vector-premium/gente-haciendo-preguntas-ilustracion-estilo-plano_13851379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linkedin.com/in/arielschwindt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benalexkeen.com/creating-end-to-end-mlops-pipelines-using-azure-ml-and-azure-pipelines-part-1/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ww.flaticon.es/icono-gratis/resultados_5521257" TargetMode="External"/><Relationship Id="rId5" Type="http://schemas.openxmlformats.org/officeDocument/2006/relationships/image" Target="../media/image15.png"/><Relationship Id="rId10" Type="http://schemas.openxmlformats.org/officeDocument/2006/relationships/hyperlink" Target="https://aderal.es/estrategias-de-marketing-y-transformacion-digital/7-consejos-para-lograr-la-eficiencia-en-tu-empresa/" TargetMode="External"/><Relationship Id="rId4" Type="http://schemas.openxmlformats.org/officeDocument/2006/relationships/hyperlink" Target="https://www.pngall.com/target-png/" TargetMode="External"/><Relationship Id="rId9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deral.es/estrategias-de-marketing-y-transformacion-digital/7-consejos-para-lograr-la-eficiencia-en-tu-empresa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benalexkeen.com/creating-end-to-end-mlops-pipelines-using-azure-ml-and-azure-pipelines-part-1/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www.flaticon.es/icono-gratis/resultados_552125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benalexkeen.com/creating-end-to-end-mlops-pipelines-using-azure-ml-and-azure-pipelines-part-1/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www.pngall.com/electronic-png/download/2493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benalexkeen.com/creating-end-to-end-mlops-pipelines-using-azure-ml-and-azure-pipelines-part-1/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www.flaticon.es/icono-gratis/resultados_552125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benalexkeen.com/creating-end-to-end-mlops-pipelines-using-azure-ml-and-azure-pipelines-part-1/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www.flaticon.es/icono-gratis/resultados_5521257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clipground.com/demo-icon-clipart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www.pngall.com/flask-p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" y="-1"/>
            <a:ext cx="12434710" cy="6994525"/>
          </a:xfrm>
        </p:spPr>
      </p:pic>
      <p:sp>
        <p:nvSpPr>
          <p:cNvPr id="5" name="4 CuadroTexto"/>
          <p:cNvSpPr txBox="1"/>
          <p:nvPr/>
        </p:nvSpPr>
        <p:spPr>
          <a:xfrm>
            <a:off x="4259797" y="2713887"/>
            <a:ext cx="4112724" cy="159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64" b="1" dirty="0">
                <a:solidFill>
                  <a:schemeClr val="bg1"/>
                </a:solidFill>
                <a:latin typeface="Raleway" pitchFamily="2" charset="77"/>
              </a:rPr>
              <a:t>TP 05: Azure DevOps </a:t>
            </a:r>
            <a:r>
              <a:rPr lang="es-AR" sz="3264" b="1" dirty="0" err="1">
                <a:solidFill>
                  <a:schemeClr val="bg1"/>
                </a:solidFill>
                <a:latin typeface="Raleway" pitchFamily="2" charset="77"/>
              </a:rPr>
              <a:t>Release</a:t>
            </a:r>
            <a:r>
              <a:rPr lang="es-AR" sz="3264" b="1" dirty="0">
                <a:solidFill>
                  <a:schemeClr val="bg1"/>
                </a:solidFill>
                <a:latin typeface="Raleway" pitchFamily="2" charset="77"/>
              </a:rPr>
              <a:t> Pipelines</a:t>
            </a:r>
          </a:p>
        </p:txBody>
      </p:sp>
    </p:spTree>
    <p:extLst>
      <p:ext uri="{BB962C8B-B14F-4D97-AF65-F5344CB8AC3E}">
        <p14:creationId xmlns:p14="http://schemas.microsoft.com/office/powerpoint/2010/main" val="3310057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4" y="227014"/>
            <a:ext cx="11802421" cy="754061"/>
          </a:xfrm>
        </p:spPr>
        <p:txBody>
          <a:bodyPr/>
          <a:lstStyle/>
          <a:p>
            <a:r>
              <a:rPr lang="es-AR" dirty="0"/>
              <a:t>Espacio para preguntas, dudas y consultas</a:t>
            </a:r>
            <a:endParaRPr lang="en-US" dirty="0">
              <a:solidFill>
                <a:srgbClr val="2C65E1"/>
              </a:solidFill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6380FFF8-722E-A863-F0A5-558D5BC36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3836785" y="1910896"/>
            <a:ext cx="4762904" cy="317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0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E87B90-7779-47CE-B120-6FF197D9F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10" y="2646393"/>
            <a:ext cx="9590081" cy="1828800"/>
          </a:xfrm>
        </p:spPr>
        <p:txBody>
          <a:bodyPr/>
          <a:lstStyle/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Release Pipelines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7F0D34-EFFF-4AB0-B1A5-04DB58CD5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354" y="1072896"/>
            <a:ext cx="6723121" cy="57721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EAAE75D-7DB6-4E10-B7C2-4D5949878FA1}"/>
              </a:ext>
            </a:extLst>
          </p:cNvPr>
          <p:cNvSpPr txBox="1">
            <a:spLocks/>
          </p:cNvSpPr>
          <p:nvPr/>
        </p:nvSpPr>
        <p:spPr>
          <a:xfrm>
            <a:off x="1732153" y="4584192"/>
            <a:ext cx="5943600" cy="196105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Ing. Ariel </a:t>
            </a:r>
            <a:r>
              <a:rPr lang="en-US" sz="2800" b="1" dirty="0" err="1"/>
              <a:t>Schwindt</a:t>
            </a:r>
            <a:endParaRPr lang="en-US" sz="2800" b="1" dirty="0"/>
          </a:p>
          <a:p>
            <a: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https://www.linkedin.com/in/arielschwindt/</a:t>
            </a:r>
            <a:b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br>
              <a:rPr lang="en-US" sz="2800" b="1" dirty="0"/>
            </a:br>
            <a: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MS Certified DevOps </a:t>
            </a:r>
            <a:r>
              <a:rPr lang="es-AR" dirty="0" err="1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Engineer</a:t>
            </a:r>
            <a: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Expert</a:t>
            </a:r>
          </a:p>
          <a:p>
            <a: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MS Certified Azure </a:t>
            </a:r>
            <a:r>
              <a:rPr lang="es-AR" dirty="0" err="1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Developer</a:t>
            </a:r>
            <a: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s-AR" dirty="0" err="1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Associate</a:t>
            </a:r>
            <a:endParaRPr lang="es-AR" dirty="0">
              <a:solidFill>
                <a:prstClr val="black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MS </a:t>
            </a:r>
            <a:r>
              <a:rPr lang="es-AR" dirty="0" err="1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Certified</a:t>
            </a:r>
            <a: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Azure AI </a:t>
            </a:r>
            <a:r>
              <a:rPr lang="es-AR" dirty="0" err="1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Engineer</a:t>
            </a:r>
            <a: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s-AR" dirty="0" err="1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Associate</a:t>
            </a:r>
            <a:endParaRPr lang="es-AR" dirty="0">
              <a:solidFill>
                <a:prstClr val="black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s-AR" dirty="0">
              <a:solidFill>
                <a:prstClr val="black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s-AR" sz="2000" dirty="0">
              <a:solidFill>
                <a:prstClr val="black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E7BFD31-7A58-54D4-AA0A-3FEDE83D6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65" y="4475193"/>
            <a:ext cx="1052279" cy="103502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B3483DB-76E5-9C81-535B-0C6C423AF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065" y="5510222"/>
            <a:ext cx="1051458" cy="103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227014"/>
            <a:ext cx="11563350" cy="754061"/>
          </a:xfrm>
        </p:spPr>
        <p:txBody>
          <a:bodyPr/>
          <a:lstStyle/>
          <a:p>
            <a:r>
              <a:rPr lang="es-AR" dirty="0"/>
              <a:t>Objetivo de la Sesión</a:t>
            </a:r>
            <a:endParaRPr lang="en-US" dirty="0">
              <a:solidFill>
                <a:srgbClr val="2C65E1"/>
              </a:solidFill>
            </a:endParaRPr>
          </a:p>
        </p:txBody>
      </p:sp>
      <p:pic>
        <p:nvPicPr>
          <p:cNvPr id="26" name="Graphic 25" descr="Icono de dardos dando en el centro">
            <a:extLst>
              <a:ext uri="{FF2B5EF4-FFF2-40B4-BE49-F238E27FC236}">
                <a16:creationId xmlns:a16="http://schemas.microsoft.com/office/drawing/2014/main" id="{DD05F76C-076B-4F26-9D9C-A6FD3BD3F1F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9986267" y="167565"/>
            <a:ext cx="2176810" cy="159722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D34CA-2892-4FF4-9588-C6A358296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129" y="972295"/>
            <a:ext cx="9541138" cy="54416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Comprender el concepto de recurso en Azure 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Comprender los conceptos básicos de </a:t>
            </a:r>
            <a:r>
              <a:rPr lang="es-A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Release</a:t>
            </a: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Pipelines en Azure DevOps.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Configurar un </a:t>
            </a:r>
            <a:r>
              <a:rPr lang="es-A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Release</a:t>
            </a: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Pipeline para automatizar despliegues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Publicar una </a:t>
            </a:r>
            <a:r>
              <a:rPr lang="es-A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WebAPI</a:t>
            </a: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.NET Core en un recurso Web App de Azure en diferentes entornos (QA y PROD) usando Azure DevOps.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Demostración práctica paso a paso.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AB4B1E4-ACC7-113A-534F-D5AA9F02CFF7}"/>
              </a:ext>
            </a:extLst>
          </p:cNvPr>
          <p:cNvGrpSpPr/>
          <p:nvPr/>
        </p:nvGrpSpPr>
        <p:grpSpPr>
          <a:xfrm>
            <a:off x="228981" y="3208070"/>
            <a:ext cx="555298" cy="555298"/>
            <a:chOff x="167479" y="1848020"/>
            <a:chExt cx="555298" cy="55529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303B4F4-BD54-418F-ABEC-9DA56768E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7479" y="1848020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25" descr="Icono de Resultados">
              <a:extLst>
                <a:ext uri="{FF2B5EF4-FFF2-40B4-BE49-F238E27FC236}">
                  <a16:creationId xmlns:a16="http://schemas.microsoft.com/office/drawing/2014/main" id="{F45F61C2-0DBB-978B-E41A-359C1B3BCE9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/>
          </p:blipFill>
          <p:spPr>
            <a:xfrm>
              <a:off x="296953" y="1971462"/>
              <a:ext cx="290276" cy="290276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E4DBB1B5-01F5-4F72-64C8-516A2B7B7E57}"/>
              </a:ext>
            </a:extLst>
          </p:cNvPr>
          <p:cNvSpPr txBox="1"/>
          <p:nvPr/>
        </p:nvSpPr>
        <p:spPr>
          <a:xfrm>
            <a:off x="845233" y="3224879"/>
            <a:ext cx="6387125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Resultados Esperados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9ADA1BEB-7AB9-A07A-E33E-E9D2A4C28C38}"/>
              </a:ext>
            </a:extLst>
          </p:cNvPr>
          <p:cNvSpPr txBox="1"/>
          <p:nvPr/>
        </p:nvSpPr>
        <p:spPr>
          <a:xfrm>
            <a:off x="845781" y="3621911"/>
            <a:ext cx="6699087" cy="22344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1200">
                <a:solidFill>
                  <a:srgbClr val="595959"/>
                </a:solidFill>
              </a:defRPr>
            </a:lvl1pPr>
          </a:lstStyle>
          <a:p>
            <a:r>
              <a:rPr lang="es-AR" dirty="0"/>
              <a:t>Al final de la sesión, los participantes deben ser capaces de:</a:t>
            </a:r>
            <a:br>
              <a:rPr lang="es-AR" dirty="0"/>
            </a:br>
            <a:endParaRPr lang="es-A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Crear un recurso </a:t>
            </a:r>
            <a:r>
              <a:rPr lang="es-AR" dirty="0" err="1"/>
              <a:t>WebApp</a:t>
            </a:r>
            <a:r>
              <a:rPr lang="es-AR" dirty="0"/>
              <a:t> en Azure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Clonarlo usando plantillas ARM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Crear y gestionar un pipeline de </a:t>
            </a:r>
            <a:r>
              <a:rPr lang="es-AR" dirty="0" err="1"/>
              <a:t>release</a:t>
            </a:r>
            <a:r>
              <a:rPr lang="es-AR" dirty="0"/>
              <a:t> en Azure DevOps.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Diferenciar los entornos de despliegue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Conocer las distintas alternativas de pre y post </a:t>
            </a:r>
            <a:r>
              <a:rPr lang="es-AR" dirty="0" err="1"/>
              <a:t>approvement</a:t>
            </a:r>
            <a:r>
              <a:rPr lang="es-AR" dirty="0"/>
              <a:t> y Gates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Aplicar configuraciones adicionales para personalizar y mejorar sus pipelines de </a:t>
            </a:r>
            <a:r>
              <a:rPr lang="es-AR" dirty="0" err="1"/>
              <a:t>build</a:t>
            </a:r>
            <a:r>
              <a:rPr lang="es-AR" dirty="0"/>
              <a:t>.</a:t>
            </a:r>
          </a:p>
        </p:txBody>
      </p:sp>
      <p:pic>
        <p:nvPicPr>
          <p:cNvPr id="28" name="Graphic 25" descr="Icono de Azure Pipelines">
            <a:extLst>
              <a:ext uri="{FF2B5EF4-FFF2-40B4-BE49-F238E27FC236}">
                <a16:creationId xmlns:a16="http://schemas.microsoft.com/office/drawing/2014/main" id="{4F6F6AF2-D26A-BB39-E6FC-F96FF9095E5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7544868" y="2548188"/>
            <a:ext cx="4455706" cy="1258081"/>
          </a:xfrm>
          <a:prstGeom prst="rect">
            <a:avLst/>
          </a:prstGeom>
        </p:spPr>
      </p:pic>
      <p:pic>
        <p:nvPicPr>
          <p:cNvPr id="27" name="Graphic 25" descr="Una persona progresando y siendo mas eficiente">
            <a:extLst>
              <a:ext uri="{FF2B5EF4-FFF2-40B4-BE49-F238E27FC236}">
                <a16:creationId xmlns:a16="http://schemas.microsoft.com/office/drawing/2014/main" id="{975A696A-357B-CDC2-EC30-B52A59713EC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/>
        </p:blipFill>
        <p:spPr>
          <a:xfrm>
            <a:off x="7544868" y="3992642"/>
            <a:ext cx="4455706" cy="222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5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227014"/>
            <a:ext cx="11563350" cy="754061"/>
          </a:xfrm>
        </p:spPr>
        <p:txBody>
          <a:bodyPr/>
          <a:lstStyle/>
          <a:p>
            <a:r>
              <a:rPr lang="es-AR" dirty="0"/>
              <a:t>Qué es un </a:t>
            </a:r>
            <a:r>
              <a:rPr lang="es-AR" dirty="0" err="1"/>
              <a:t>Release</a:t>
            </a:r>
            <a:r>
              <a:rPr lang="es-AR" dirty="0"/>
              <a:t> Pipeline?</a:t>
            </a:r>
            <a:endParaRPr lang="en-US" dirty="0">
              <a:solidFill>
                <a:srgbClr val="2C65E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D34CA-2892-4FF4-9588-C6A358296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129" y="972295"/>
            <a:ext cx="9541138" cy="544162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Proceso automatizado para desplegar aplicaciones en diferentes entornos (desarrollo, pruebas, producción).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AB4B1E4-ACC7-113A-534F-D5AA9F02CFF7}"/>
              </a:ext>
            </a:extLst>
          </p:cNvPr>
          <p:cNvGrpSpPr/>
          <p:nvPr/>
        </p:nvGrpSpPr>
        <p:grpSpPr>
          <a:xfrm>
            <a:off x="434975" y="1853832"/>
            <a:ext cx="555298" cy="555298"/>
            <a:chOff x="167479" y="1848020"/>
            <a:chExt cx="555298" cy="55529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303B4F4-BD54-418F-ABEC-9DA56768E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7479" y="1848020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25" descr="Icono de Resultados">
              <a:extLst>
                <a:ext uri="{FF2B5EF4-FFF2-40B4-BE49-F238E27FC236}">
                  <a16:creationId xmlns:a16="http://schemas.microsoft.com/office/drawing/2014/main" id="{F45F61C2-0DBB-978B-E41A-359C1B3BCE9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/>
          </p:blipFill>
          <p:spPr>
            <a:xfrm>
              <a:off x="296953" y="1971462"/>
              <a:ext cx="290276" cy="290276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E4DBB1B5-01F5-4F72-64C8-516A2B7B7E57}"/>
              </a:ext>
            </a:extLst>
          </p:cNvPr>
          <p:cNvSpPr txBox="1"/>
          <p:nvPr/>
        </p:nvSpPr>
        <p:spPr>
          <a:xfrm>
            <a:off x="1051227" y="1870641"/>
            <a:ext cx="6387125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Beneficios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9ADA1BEB-7AB9-A07A-E33E-E9D2A4C28C38}"/>
              </a:ext>
            </a:extLst>
          </p:cNvPr>
          <p:cNvSpPr txBox="1"/>
          <p:nvPr/>
        </p:nvSpPr>
        <p:spPr>
          <a:xfrm>
            <a:off x="1051775" y="2267673"/>
            <a:ext cx="6699087" cy="335784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1200">
                <a:solidFill>
                  <a:srgbClr val="595959"/>
                </a:solidFill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Consistencia en despliegues.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Reducción de errores humanos.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Aceleración del proceso de entrega.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Trazabilidad y Auditoría.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 err="1"/>
              <a:t>Rollback</a:t>
            </a:r>
            <a:r>
              <a:rPr lang="es-AR" dirty="0"/>
              <a:t> Automatizado.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Integración con </a:t>
            </a:r>
            <a:r>
              <a:rPr lang="es-AR" dirty="0" err="1"/>
              <a:t>Testing</a:t>
            </a:r>
            <a:r>
              <a:rPr lang="es-AR" dirty="0"/>
              <a:t> Automatizado.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Control de Aprobaciones.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Escalabilidad.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Notificaciones y Alertas.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Mejora de la Colaboración.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Estandarización del Proceso de Despliegue.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Ahorro de Tiempo y Costos.</a:t>
            </a:r>
          </a:p>
        </p:txBody>
      </p:sp>
      <p:pic>
        <p:nvPicPr>
          <p:cNvPr id="28" name="Graphic 25" descr="Icono de Azure Pipelines">
            <a:extLst>
              <a:ext uri="{FF2B5EF4-FFF2-40B4-BE49-F238E27FC236}">
                <a16:creationId xmlns:a16="http://schemas.microsoft.com/office/drawing/2014/main" id="{4F6F6AF2-D26A-BB39-E6FC-F96FF9095E5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9491986" y="59882"/>
            <a:ext cx="2670634" cy="754061"/>
          </a:xfrm>
          <a:prstGeom prst="rect">
            <a:avLst/>
          </a:prstGeom>
        </p:spPr>
      </p:pic>
      <p:pic>
        <p:nvPicPr>
          <p:cNvPr id="27" name="Graphic 25" descr="Una persona progresando y siendo mas eficiente">
            <a:extLst>
              <a:ext uri="{FF2B5EF4-FFF2-40B4-BE49-F238E27FC236}">
                <a16:creationId xmlns:a16="http://schemas.microsoft.com/office/drawing/2014/main" id="{975A696A-357B-CDC2-EC30-B52A59713EC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7438352" y="2522657"/>
            <a:ext cx="4455706" cy="222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0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227014"/>
            <a:ext cx="11563350" cy="754061"/>
          </a:xfrm>
        </p:spPr>
        <p:txBody>
          <a:bodyPr/>
          <a:lstStyle/>
          <a:p>
            <a:r>
              <a:rPr lang="es-AR" dirty="0"/>
              <a:t>Componentes de un </a:t>
            </a:r>
            <a:r>
              <a:rPr lang="es-AR" dirty="0" err="1"/>
              <a:t>Release</a:t>
            </a:r>
            <a:r>
              <a:rPr lang="es-AR" dirty="0"/>
              <a:t> Pipeline</a:t>
            </a:r>
            <a:endParaRPr lang="en-US" dirty="0">
              <a:solidFill>
                <a:srgbClr val="2C65E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3B4F4-BD54-418F-ABEC-9DA56768E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4975" y="981075"/>
            <a:ext cx="555298" cy="555298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Graphic 25">
            <a:extLst>
              <a:ext uri="{FF2B5EF4-FFF2-40B4-BE49-F238E27FC236}">
                <a16:creationId xmlns:a16="http://schemas.microsoft.com/office/drawing/2014/main" id="{F45F61C2-0DBB-978B-E41A-359C1B3BCE9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564449" y="1104517"/>
            <a:ext cx="290276" cy="290276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4DBB1B5-01F5-4F72-64C8-516A2B7B7E57}"/>
              </a:ext>
            </a:extLst>
          </p:cNvPr>
          <p:cNvSpPr txBox="1"/>
          <p:nvPr/>
        </p:nvSpPr>
        <p:spPr>
          <a:xfrm>
            <a:off x="1051227" y="997884"/>
            <a:ext cx="6387125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Componentes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9ADA1BEB-7AB9-A07A-E33E-E9D2A4C28C38}"/>
              </a:ext>
            </a:extLst>
          </p:cNvPr>
          <p:cNvSpPr txBox="1"/>
          <p:nvPr/>
        </p:nvSpPr>
        <p:spPr>
          <a:xfrm>
            <a:off x="1051775" y="1394916"/>
            <a:ext cx="6447531" cy="571233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1200">
                <a:solidFill>
                  <a:srgbClr val="595959"/>
                </a:solidFill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400" b="1" dirty="0" err="1"/>
              <a:t>Triggers</a:t>
            </a:r>
            <a:r>
              <a:rPr lang="es-AR" sz="1400" b="1" dirty="0"/>
              <a:t> (Desencadenadores):</a:t>
            </a:r>
            <a:br>
              <a:rPr lang="es-AR" sz="1400" b="1" dirty="0"/>
            </a:br>
            <a:r>
              <a:rPr lang="es-AR" sz="1400" dirty="0"/>
              <a:t>Configuración que define cuándo se inicia el pipeline de </a:t>
            </a:r>
            <a:r>
              <a:rPr lang="es-AR" sz="1400" dirty="0" err="1"/>
              <a:t>release</a:t>
            </a:r>
            <a:r>
              <a:rPr lang="es-AR" sz="1400" dirty="0"/>
              <a:t> (por ejemplo, al publicar un nuevo artefacto desde un </a:t>
            </a:r>
            <a:r>
              <a:rPr lang="es-AR" sz="1400" dirty="0" err="1"/>
              <a:t>build</a:t>
            </a:r>
            <a:r>
              <a:rPr lang="es-AR" sz="1400" dirty="0"/>
              <a:t>).</a:t>
            </a:r>
            <a:endParaRPr lang="es-AR" sz="14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400" b="1" dirty="0"/>
              <a:t>Artefactos:</a:t>
            </a:r>
            <a:r>
              <a:rPr lang="es-AR" sz="1400" dirty="0"/>
              <a:t> </a:t>
            </a:r>
            <a:br>
              <a:rPr lang="es-AR" sz="1400" dirty="0"/>
            </a:br>
            <a:r>
              <a:rPr lang="es-AR" sz="1400" dirty="0"/>
              <a:t>Resultado del proceso de </a:t>
            </a:r>
            <a:r>
              <a:rPr lang="es-AR" sz="1400" dirty="0" err="1"/>
              <a:t>build</a:t>
            </a:r>
            <a:r>
              <a:rPr lang="es-AR" sz="1400" dirty="0"/>
              <a:t> (por ejemplo, archivos .zip, contenedores Docker, etc.).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400" b="1" dirty="0" err="1"/>
              <a:t>Stages</a:t>
            </a:r>
            <a:r>
              <a:rPr lang="es-AR" sz="1400" b="1" dirty="0"/>
              <a:t> (Etapas):</a:t>
            </a:r>
            <a:br>
              <a:rPr lang="es-AR" sz="1400" b="1" dirty="0"/>
            </a:br>
            <a:r>
              <a:rPr lang="es-AR" sz="1400" dirty="0"/>
              <a:t>Secuencia de entornos por los que pasa el despliegue (Desarrollo, Pruebas, Producción). Cada </a:t>
            </a:r>
            <a:r>
              <a:rPr lang="es-AR" sz="1400" dirty="0" err="1"/>
              <a:t>stage</a:t>
            </a:r>
            <a:r>
              <a:rPr lang="es-AR" sz="1400" dirty="0"/>
              <a:t> puede tener diferentes tareas y configuraciones.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400" b="1" dirty="0" err="1"/>
              <a:t>Tasks</a:t>
            </a:r>
            <a:r>
              <a:rPr lang="es-AR" sz="1400" b="1" dirty="0"/>
              <a:t> (Tareas):</a:t>
            </a:r>
            <a:br>
              <a:rPr lang="es-AR" sz="1400" b="1" dirty="0"/>
            </a:br>
            <a:r>
              <a:rPr lang="es-AR" sz="1400" dirty="0"/>
              <a:t>Acciones individuales dentro de una etapa (por ejemplo, copiar archivos, ejecutar scripts, desplegar a una Web App).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400" b="1" dirty="0"/>
              <a:t>Gates (Puertas):</a:t>
            </a:r>
            <a:br>
              <a:rPr lang="es-AR" sz="1400" b="1" dirty="0"/>
            </a:br>
            <a:r>
              <a:rPr lang="es-AR" sz="1400" dirty="0"/>
              <a:t>Evaluaciones automáticas que deben cumplirse antes de proceder a la siguiente etapa.</a:t>
            </a:r>
            <a:br>
              <a:rPr lang="es-AR" sz="1400" dirty="0"/>
            </a:br>
            <a:r>
              <a:rPr lang="es-AR" sz="1400" dirty="0"/>
              <a:t>Pueden incluir verificaciones de métricas, resultados de pruebas, o consultas a servicios externos.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400" b="1" dirty="0" err="1"/>
              <a:t>Approvals</a:t>
            </a:r>
            <a:r>
              <a:rPr lang="es-AR" sz="1400" b="1" dirty="0"/>
              <a:t> (Aprobaciones):</a:t>
            </a:r>
            <a:br>
              <a:rPr lang="es-AR" sz="1400" b="1" dirty="0"/>
            </a:br>
            <a:r>
              <a:rPr lang="es-AR" sz="1400" dirty="0"/>
              <a:t>Permiten control manual antes de avanzar a la siguiente etapa.</a:t>
            </a:r>
            <a:br>
              <a:rPr lang="es-AR" sz="1400" dirty="0"/>
            </a:br>
            <a:r>
              <a:rPr lang="es-AR" sz="1400" dirty="0"/>
              <a:t>Útil para entornos críticos como producción.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400" b="1" dirty="0"/>
              <a:t>Variables:</a:t>
            </a:r>
            <a:br>
              <a:rPr lang="es-AR" sz="1400" b="1" dirty="0"/>
            </a:br>
            <a:r>
              <a:rPr lang="es-AR" sz="1400" dirty="0"/>
              <a:t>Parámetros que pueden usarse en diferentes etapas y tareas.</a:t>
            </a:r>
            <a:br>
              <a:rPr lang="es-AR" sz="1400" dirty="0"/>
            </a:br>
            <a:r>
              <a:rPr lang="es-AR" sz="1400" dirty="0"/>
              <a:t>Facilitan la gestión de configuraciones y credenciales sensibles.</a:t>
            </a:r>
          </a:p>
        </p:txBody>
      </p:sp>
      <p:pic>
        <p:nvPicPr>
          <p:cNvPr id="28" name="Graphic 25" descr="Icono de Azure Pipelines">
            <a:extLst>
              <a:ext uri="{FF2B5EF4-FFF2-40B4-BE49-F238E27FC236}">
                <a16:creationId xmlns:a16="http://schemas.microsoft.com/office/drawing/2014/main" id="{4F6F6AF2-D26A-BB39-E6FC-F96FF9095E5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9491986" y="59882"/>
            <a:ext cx="2670634" cy="75406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0C49392-891D-E382-8D45-94B3466401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8352" y="2986269"/>
            <a:ext cx="4826425" cy="230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0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227014"/>
            <a:ext cx="11563350" cy="754061"/>
          </a:xfrm>
        </p:spPr>
        <p:txBody>
          <a:bodyPr/>
          <a:lstStyle/>
          <a:p>
            <a:r>
              <a:rPr lang="es-AR" dirty="0"/>
              <a:t>Escenario de Ejemplo</a:t>
            </a:r>
            <a:endParaRPr lang="en-US" dirty="0">
              <a:solidFill>
                <a:srgbClr val="2C65E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D34CA-2892-4FF4-9588-C6A358296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129" y="972295"/>
            <a:ext cx="9541138" cy="544162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Desplegar la </a:t>
            </a:r>
            <a:r>
              <a:rPr lang="es-A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WebAPI</a:t>
            </a: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en una Web App de Azure.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AB4B1E4-ACC7-113A-534F-D5AA9F02CFF7}"/>
              </a:ext>
            </a:extLst>
          </p:cNvPr>
          <p:cNvGrpSpPr/>
          <p:nvPr/>
        </p:nvGrpSpPr>
        <p:grpSpPr>
          <a:xfrm>
            <a:off x="434975" y="1437164"/>
            <a:ext cx="555298" cy="555298"/>
            <a:chOff x="167479" y="1848020"/>
            <a:chExt cx="555298" cy="55529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303B4F4-BD54-418F-ABEC-9DA56768E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7479" y="1848020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25" descr="Icono de Resultados">
              <a:extLst>
                <a:ext uri="{FF2B5EF4-FFF2-40B4-BE49-F238E27FC236}">
                  <a16:creationId xmlns:a16="http://schemas.microsoft.com/office/drawing/2014/main" id="{F45F61C2-0DBB-978B-E41A-359C1B3BCE9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/>
          </p:blipFill>
          <p:spPr>
            <a:xfrm>
              <a:off x="296953" y="1971462"/>
              <a:ext cx="290276" cy="290276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E4DBB1B5-01F5-4F72-64C8-516A2B7B7E57}"/>
              </a:ext>
            </a:extLst>
          </p:cNvPr>
          <p:cNvSpPr txBox="1"/>
          <p:nvPr/>
        </p:nvSpPr>
        <p:spPr>
          <a:xfrm>
            <a:off x="1051227" y="1453973"/>
            <a:ext cx="6387125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Pasos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9ADA1BEB-7AB9-A07A-E33E-E9D2A4C28C38}"/>
              </a:ext>
            </a:extLst>
          </p:cNvPr>
          <p:cNvSpPr txBox="1"/>
          <p:nvPr/>
        </p:nvSpPr>
        <p:spPr>
          <a:xfrm>
            <a:off x="1051775" y="1851005"/>
            <a:ext cx="8115374" cy="47120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1200">
                <a:solidFill>
                  <a:srgbClr val="595959"/>
                </a:solidFill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Tener una </a:t>
            </a:r>
            <a:r>
              <a:rPr lang="es-AR" dirty="0" err="1"/>
              <a:t>WebAPI</a:t>
            </a:r>
            <a:r>
              <a:rPr lang="es-AR" dirty="0"/>
              <a:t> .NET lista para desplegar.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Cuenta de Azure con permisos para crear recursos.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Web App creada en Azure para hospedar la </a:t>
            </a:r>
            <a:r>
              <a:rPr lang="es-AR" dirty="0" err="1"/>
              <a:t>WebAPI</a:t>
            </a:r>
            <a:r>
              <a:rPr lang="es-A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Configuración de un Pipeline de </a:t>
            </a:r>
            <a:r>
              <a:rPr lang="es-AR" dirty="0" err="1"/>
              <a:t>build</a:t>
            </a:r>
            <a:r>
              <a:rPr lang="es-AR" dirty="0"/>
              <a:t> que genere un artefacto (archivo .zip o carpeta con la API compilada).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Crear un nuevo </a:t>
            </a:r>
            <a:r>
              <a:rPr lang="es-AR" dirty="0" err="1"/>
              <a:t>Release</a:t>
            </a:r>
            <a:r>
              <a:rPr lang="es-AR" dirty="0"/>
              <a:t> Pipeline: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Navegar a Azure DevOps -&gt; Pipelines -&gt; </a:t>
            </a:r>
            <a:r>
              <a:rPr lang="es-AR" sz="1200" dirty="0" err="1">
                <a:solidFill>
                  <a:schemeClr val="accent6"/>
                </a:solidFill>
              </a:rPr>
              <a:t>Releases</a:t>
            </a:r>
            <a:r>
              <a:rPr lang="es-AR" sz="1200" dirty="0">
                <a:solidFill>
                  <a:schemeClr val="accent6"/>
                </a:solidFill>
              </a:rPr>
              <a:t>.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Seleccionar "New pipeline".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Elegir una plantilla de despliegue: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Usar la plantilla "Azure App </a:t>
            </a:r>
            <a:r>
              <a:rPr lang="es-AR" sz="1200" dirty="0" err="1">
                <a:solidFill>
                  <a:schemeClr val="accent6"/>
                </a:solidFill>
              </a:rPr>
              <a:t>Service</a:t>
            </a:r>
            <a:r>
              <a:rPr lang="es-AR" sz="1200" dirty="0">
                <a:solidFill>
                  <a:schemeClr val="accent6"/>
                </a:solidFill>
              </a:rPr>
              <a:t> </a:t>
            </a:r>
            <a:r>
              <a:rPr lang="es-AR" sz="1200" dirty="0" err="1">
                <a:solidFill>
                  <a:schemeClr val="accent6"/>
                </a:solidFill>
              </a:rPr>
              <a:t>deployment</a:t>
            </a:r>
            <a:r>
              <a:rPr lang="es-AR" sz="1200" dirty="0">
                <a:solidFill>
                  <a:schemeClr val="accent6"/>
                </a:solidFill>
              </a:rPr>
              <a:t>".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Definir el artefacto: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Conectar el </a:t>
            </a:r>
            <a:r>
              <a:rPr lang="es-AR" sz="1200" dirty="0" err="1">
                <a:solidFill>
                  <a:schemeClr val="accent6"/>
                </a:solidFill>
              </a:rPr>
              <a:t>Release</a:t>
            </a:r>
            <a:r>
              <a:rPr lang="es-AR" sz="1200" dirty="0">
                <a:solidFill>
                  <a:schemeClr val="accent6"/>
                </a:solidFill>
              </a:rPr>
              <a:t> Pipeline al artefacto generado en el Pipeline de </a:t>
            </a:r>
            <a:r>
              <a:rPr lang="es-AR" sz="1200" dirty="0" err="1">
                <a:solidFill>
                  <a:schemeClr val="accent6"/>
                </a:solidFill>
              </a:rPr>
              <a:t>build</a:t>
            </a:r>
            <a:r>
              <a:rPr lang="es-AR" sz="1200" dirty="0">
                <a:solidFill>
                  <a:schemeClr val="accent6"/>
                </a:solidFill>
              </a:rPr>
              <a:t>.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Configurar el desencadenador para que inicie el despliegue al generar un nuevo artefacto.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Configurar tareas de despliegue: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Seleccionar el recurso de destino (Web App en Azure).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Configurar la conexión de servicio con Azure (</a:t>
            </a:r>
            <a:r>
              <a:rPr lang="es-AR" sz="1200" dirty="0" err="1">
                <a:solidFill>
                  <a:schemeClr val="accent6"/>
                </a:solidFill>
              </a:rPr>
              <a:t>Service</a:t>
            </a:r>
            <a:r>
              <a:rPr lang="es-AR" sz="1200" dirty="0">
                <a:solidFill>
                  <a:schemeClr val="accent6"/>
                </a:solidFill>
              </a:rPr>
              <a:t> </a:t>
            </a:r>
            <a:r>
              <a:rPr lang="es-AR" sz="1200" dirty="0" err="1">
                <a:solidFill>
                  <a:schemeClr val="accent6"/>
                </a:solidFill>
              </a:rPr>
              <a:t>connection</a:t>
            </a:r>
            <a:r>
              <a:rPr lang="es-AR" sz="1200" dirty="0">
                <a:solidFill>
                  <a:schemeClr val="accent6"/>
                </a:solidFill>
              </a:rPr>
              <a:t>).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Elegir el tipo de despliegue (Web App </a:t>
            </a:r>
            <a:r>
              <a:rPr lang="es-AR" sz="1200" dirty="0" err="1">
                <a:solidFill>
                  <a:schemeClr val="accent6"/>
                </a:solidFill>
              </a:rPr>
              <a:t>on</a:t>
            </a:r>
            <a:r>
              <a:rPr lang="es-AR" sz="1200" dirty="0">
                <a:solidFill>
                  <a:schemeClr val="accent6"/>
                </a:solidFill>
              </a:rPr>
              <a:t> Windows o Linux).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Ejecutar despliegue y verificar la publicación en la Web 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Monitorización y Logs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Cómo monitorear el progreso de un despliegue.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Revisión de logs y solución de problemas comunes.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Alertas y notificaciones para fallos y éxitos.</a:t>
            </a:r>
          </a:p>
        </p:txBody>
      </p:sp>
      <p:pic>
        <p:nvPicPr>
          <p:cNvPr id="28" name="Graphic 25" descr="Icono de Azure Pipelines">
            <a:extLst>
              <a:ext uri="{FF2B5EF4-FFF2-40B4-BE49-F238E27FC236}">
                <a16:creationId xmlns:a16="http://schemas.microsoft.com/office/drawing/2014/main" id="{4F6F6AF2-D26A-BB39-E6FC-F96FF9095E5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9491986" y="59882"/>
            <a:ext cx="2670634" cy="75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3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227014"/>
            <a:ext cx="11563350" cy="754061"/>
          </a:xfrm>
        </p:spPr>
        <p:txBody>
          <a:bodyPr/>
          <a:lstStyle/>
          <a:p>
            <a:r>
              <a:rPr lang="es-AR" dirty="0"/>
              <a:t>Escenario de Ejemplo Parte 2</a:t>
            </a:r>
            <a:endParaRPr lang="en-US" dirty="0">
              <a:solidFill>
                <a:srgbClr val="2C65E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D34CA-2892-4FF4-9588-C6A358296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129" y="972295"/>
            <a:ext cx="9541138" cy="544162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Configurar entorno de Producción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AB4B1E4-ACC7-113A-534F-D5AA9F02CFF7}"/>
              </a:ext>
            </a:extLst>
          </p:cNvPr>
          <p:cNvGrpSpPr/>
          <p:nvPr/>
        </p:nvGrpSpPr>
        <p:grpSpPr>
          <a:xfrm>
            <a:off x="434975" y="1437164"/>
            <a:ext cx="555298" cy="555298"/>
            <a:chOff x="167479" y="1848020"/>
            <a:chExt cx="555298" cy="55529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303B4F4-BD54-418F-ABEC-9DA56768E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7479" y="1848020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25" descr="Icono de Resultados">
              <a:extLst>
                <a:ext uri="{FF2B5EF4-FFF2-40B4-BE49-F238E27FC236}">
                  <a16:creationId xmlns:a16="http://schemas.microsoft.com/office/drawing/2014/main" id="{F45F61C2-0DBB-978B-E41A-359C1B3BCE9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/>
          </p:blipFill>
          <p:spPr>
            <a:xfrm>
              <a:off x="296953" y="1971462"/>
              <a:ext cx="290276" cy="290276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E4DBB1B5-01F5-4F72-64C8-516A2B7B7E57}"/>
              </a:ext>
            </a:extLst>
          </p:cNvPr>
          <p:cNvSpPr txBox="1"/>
          <p:nvPr/>
        </p:nvSpPr>
        <p:spPr>
          <a:xfrm>
            <a:off x="1051227" y="1453973"/>
            <a:ext cx="6387125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Pasos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9ADA1BEB-7AB9-A07A-E33E-E9D2A4C28C38}"/>
              </a:ext>
            </a:extLst>
          </p:cNvPr>
          <p:cNvSpPr txBox="1"/>
          <p:nvPr/>
        </p:nvSpPr>
        <p:spPr>
          <a:xfrm>
            <a:off x="1051775" y="1851005"/>
            <a:ext cx="8115374" cy="12649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1200">
                <a:solidFill>
                  <a:srgbClr val="595959"/>
                </a:solidFill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Duplicar el recurso </a:t>
            </a:r>
            <a:r>
              <a:rPr lang="es-AR" dirty="0" err="1"/>
              <a:t>WebApp</a:t>
            </a:r>
            <a:endParaRPr lang="es-A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Agregar un nuevo </a:t>
            </a:r>
            <a:r>
              <a:rPr lang="es-AR" dirty="0" err="1"/>
              <a:t>Stage</a:t>
            </a:r>
            <a:endParaRPr lang="es-A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Configurarlo para que despliegue en la App de PROD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Agregar Aprobaciones Manuales</a:t>
            </a:r>
          </a:p>
        </p:txBody>
      </p:sp>
      <p:pic>
        <p:nvPicPr>
          <p:cNvPr id="28" name="Graphic 25" descr="Icono de Azure Pipelines">
            <a:extLst>
              <a:ext uri="{FF2B5EF4-FFF2-40B4-BE49-F238E27FC236}">
                <a16:creationId xmlns:a16="http://schemas.microsoft.com/office/drawing/2014/main" id="{4F6F6AF2-D26A-BB39-E6FC-F96FF9095E5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9491986" y="59882"/>
            <a:ext cx="2670634" cy="75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29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4" y="227014"/>
            <a:ext cx="11802421" cy="754061"/>
          </a:xfrm>
        </p:spPr>
        <p:txBody>
          <a:bodyPr/>
          <a:lstStyle/>
          <a:p>
            <a:r>
              <a:rPr lang="es-AR" dirty="0"/>
              <a:t>Demo: Creación de un Pipeline de </a:t>
            </a:r>
            <a:r>
              <a:rPr lang="es-AR" dirty="0" err="1"/>
              <a:t>Release</a:t>
            </a:r>
            <a:r>
              <a:rPr lang="es-AR" dirty="0"/>
              <a:t> en Azure DevOps</a:t>
            </a:r>
            <a:endParaRPr lang="en-US" dirty="0">
              <a:solidFill>
                <a:srgbClr val="2C65E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D34CA-2892-4FF4-9588-C6A358296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39452" y="4363783"/>
            <a:ext cx="8793464" cy="5441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Demostración guiada paso a Paso para Configurar un Pipeline y Automatizar </a:t>
            </a:r>
            <a:r>
              <a:rPr lang="es-A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Releases</a:t>
            </a: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Iniciaremos con un pipeline básico, luego agregaremos el </a:t>
            </a:r>
            <a:r>
              <a:rPr lang="es-A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deploy</a:t>
            </a: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producción y luego agregaremos aprobación manual del pase a </a:t>
            </a:r>
            <a:r>
              <a:rPr lang="es-A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Prod</a:t>
            </a: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hacerlo a medida que se demuestra, tienen los pasos documentados.</a:t>
            </a:r>
          </a:p>
          <a:p>
            <a:pPr>
              <a:lnSpc>
                <a:spcPct val="100000"/>
              </a:lnSpc>
            </a:pPr>
            <a:r>
              <a:rPr lang="es-AR" sz="1800" b="1" dirty="0">
                <a:solidFill>
                  <a:srgbClr val="FF0000"/>
                </a:solidFill>
              </a:rPr>
              <a:t>Prestar atención y preguntar dudas</a:t>
            </a:r>
            <a:endParaRPr lang="en-US" sz="1800" b="1" dirty="0">
              <a:solidFill>
                <a:srgbClr val="FF0000"/>
              </a:solidFill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6380FFF8-722E-A863-F0A5-558D5BC36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14999" y="1233024"/>
            <a:ext cx="4842370" cy="27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4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4" y="227014"/>
            <a:ext cx="11802421" cy="754061"/>
          </a:xfrm>
        </p:spPr>
        <p:txBody>
          <a:bodyPr/>
          <a:lstStyle/>
          <a:p>
            <a:r>
              <a:rPr lang="es-AR" dirty="0"/>
              <a:t>Presentación del TP</a:t>
            </a:r>
            <a:endParaRPr lang="en-US" dirty="0">
              <a:solidFill>
                <a:srgbClr val="2C65E1"/>
              </a:solidFill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6380FFF8-722E-A863-F0A5-558D5BC36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4787248" y="1661287"/>
            <a:ext cx="3097871" cy="27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9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06c8f9f1-4900-46ce-a037-fa1e580d426c"/>
  <p:tag name="SLIDO_EVENT_SECTION_UUID" val="9b4b6fc2-79a1-474b-90e7-a77f3af65212"/>
</p:tagLst>
</file>

<file path=ppt/theme/theme1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conOverlay xmlns="http://schemas.microsoft.com/sharepoint/v4" xsi:nil="true"/>
    <Preview xmlns="15c98cf3-0896-4040-874f-f436925621df">
      <Url xsi:nil="true"/>
      <Description xsi:nil="true"/>
    </Preview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187B9059DF945B25AB5B2F3BA0895" ma:contentTypeVersion="17" ma:contentTypeDescription="Create a new document." ma:contentTypeScope="" ma:versionID="454b11af52e6a4a001d7a94430b0600d">
  <xsd:schema xmlns:xsd="http://www.w3.org/2001/XMLSchema" xmlns:xs="http://www.w3.org/2001/XMLSchema" xmlns:p="http://schemas.microsoft.com/office/2006/metadata/properties" xmlns:ns1="http://schemas.microsoft.com/sharepoint/v3" xmlns:ns2="af610f50-4aee-43ff-9d65-64420adb70d2" xmlns:ns3="http://schemas.microsoft.com/sharepoint/v4" xmlns:ns4="15c98cf3-0896-4040-874f-f436925621df" targetNamespace="http://schemas.microsoft.com/office/2006/metadata/properties" ma:root="true" ma:fieldsID="94f54606d29a996f622cc5db0382967e" ns1:_="" ns2:_="" ns3:_="" ns4:_="">
    <xsd:import namespace="http://schemas.microsoft.com/sharepoint/v3"/>
    <xsd:import namespace="af610f50-4aee-43ff-9d65-64420adb70d2"/>
    <xsd:import namespace="http://schemas.microsoft.com/sharepoint/v4"/>
    <xsd:import namespace="15c98cf3-0896-4040-874f-f436925621d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IconOverlay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Preview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10f50-4aee-43ff-9d65-64420adb70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98cf3-0896-4040-874f-f43692562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20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Preview" ma:index="22" nillable="true" ma:displayName="Preview" ma:format="Image" ma:internalName="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CFF515-FEE6-4B9C-8B96-C300A00633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A15399-885A-441B-A114-CB6E80EBF6A5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15c98cf3-0896-4040-874f-f436925621df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sharepoint/v3"/>
    <ds:schemaRef ds:uri="http://purl.org/dc/elements/1.1/"/>
    <ds:schemaRef ds:uri="http://schemas.microsoft.com/office/2006/metadata/properties"/>
    <ds:schemaRef ds:uri="http://schemas.microsoft.com/sharepoint/v4"/>
    <ds:schemaRef ds:uri="af610f50-4aee-43ff-9d65-64420adb70d2"/>
  </ds:schemaRefs>
</ds:datastoreItem>
</file>

<file path=customXml/itemProps3.xml><?xml version="1.0" encoding="utf-8"?>
<ds:datastoreItem xmlns:ds="http://schemas.openxmlformats.org/officeDocument/2006/customXml" ds:itemID="{366A0CB4-B94D-48B7-AE6B-3133538C8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610f50-4aee-43ff-9d65-64420adb70d2"/>
    <ds:schemaRef ds:uri="http://schemas.microsoft.com/sharepoint/v4"/>
    <ds:schemaRef ds:uri="15c98cf3-0896-4040-874f-f436925621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4449</TotalTime>
  <Words>769</Words>
  <Application>Microsoft Macintosh PowerPoint</Application>
  <PresentationFormat>Personalizado</PresentationFormat>
  <Paragraphs>94</Paragraphs>
  <Slides>10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Arial</vt:lpstr>
      <vt:lpstr>Calibri</vt:lpstr>
      <vt:lpstr>Raleway</vt:lpstr>
      <vt:lpstr>Segoe UI</vt:lpstr>
      <vt:lpstr>Segoe UI Semibold</vt:lpstr>
      <vt:lpstr>Source Sans Pro</vt:lpstr>
      <vt:lpstr>Wingdings</vt:lpstr>
      <vt:lpstr>Azure PPT Template - 2018</vt:lpstr>
      <vt:lpstr>Presentación de PowerPoint</vt:lpstr>
      <vt:lpstr>Azure DevOps Release Pipelines </vt:lpstr>
      <vt:lpstr>Objetivo de la Sesión</vt:lpstr>
      <vt:lpstr>Qué es un Release Pipeline?</vt:lpstr>
      <vt:lpstr>Componentes de un Release Pipeline</vt:lpstr>
      <vt:lpstr>Escenario de Ejemplo</vt:lpstr>
      <vt:lpstr>Escenario de Ejemplo Parte 2</vt:lpstr>
      <vt:lpstr>Demo: Creación de un Pipeline de Release en Azure DevOps</vt:lpstr>
      <vt:lpstr>Presentación del TP</vt:lpstr>
      <vt:lpstr>Espacio para preguntas, dudas y consultas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DevOps presentation title and event name</dc:title>
  <dc:creator>Martin Woodward</dc:creator>
  <cp:keywords/>
  <cp:lastModifiedBy>Ariel Schwindt</cp:lastModifiedBy>
  <cp:revision>79</cp:revision>
  <dcterms:modified xsi:type="dcterms:W3CDTF">2024-09-01T14:09:18Z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0x010100F5F187B9059DF945B25AB5B2F3BA0895</vt:lpwstr>
  </property>
  <property fmtid="{D5CDD505-2E9C-101B-9397-08002B2CF9AE}" pid="3" name="DocVizMetadataToken">
    <vt:lpwstr>600x450x1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v-juchri@microsoft.com</vt:lpwstr>
  </property>
  <property fmtid="{D5CDD505-2E9C-101B-9397-08002B2CF9AE}" pid="7" name="MSIP_Label_f42aa342-8706-4288-bd11-ebb85995028c_SetDate">
    <vt:lpwstr>2018-02-23T23:28:10.4033600Z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